
<file path=[Content_Types].xml><?xml version="1.0" encoding="utf-8"?>
<Types xmlns="http://schemas.openxmlformats.org/package/2006/content-types">
  <Override PartName="/docProps/core.xml" ContentType="application/vnd.openxmlformats-package.core-properties+xml"/>
  <Default Extension="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2.xml" ContentType="application/vnd.openxmlformats-officedocument.presentationml.slideLayout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slideLayouts/slideLayout4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98" d="100"/>
          <a:sy n="98" d="100"/>
        </p:scale>
        <p:origin x="-624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D3DF31-7022-9340-801F-11927307510B}" type="datetimeFigureOut">
              <a:rPr lang="en-US" smtClean="0"/>
              <a:pPr/>
              <a:t>2/26/13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A62DF-25A1-3546-B4A9-1104A5FFB6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D3DF31-7022-9340-801F-11927307510B}" type="datetimeFigureOut">
              <a:rPr lang="en-US" smtClean="0"/>
              <a:pPr/>
              <a:t>2/26/13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A62DF-25A1-3546-B4A9-1104A5FFB6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D3DF31-7022-9340-801F-11927307510B}" type="datetimeFigureOut">
              <a:rPr lang="en-US" smtClean="0"/>
              <a:pPr/>
              <a:t>2/26/13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A62DF-25A1-3546-B4A9-1104A5FFB6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D3DF31-7022-9340-801F-11927307510B}" type="datetimeFigureOut">
              <a:rPr lang="en-US" smtClean="0"/>
              <a:pPr/>
              <a:t>2/26/13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A62DF-25A1-3546-B4A9-1104A5FFB6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D3DF31-7022-9340-801F-11927307510B}" type="datetimeFigureOut">
              <a:rPr lang="en-US" smtClean="0"/>
              <a:pPr/>
              <a:t>2/26/13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A62DF-25A1-3546-B4A9-1104A5FFB6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D3DF31-7022-9340-801F-11927307510B}" type="datetimeFigureOut">
              <a:rPr lang="en-US" smtClean="0"/>
              <a:pPr/>
              <a:t>2/26/13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A62DF-25A1-3546-B4A9-1104A5FFB6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D3DF31-7022-9340-801F-11927307510B}" type="datetimeFigureOut">
              <a:rPr lang="en-US" smtClean="0"/>
              <a:pPr/>
              <a:t>2/26/13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A62DF-25A1-3546-B4A9-1104A5FFB6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D3DF31-7022-9340-801F-11927307510B}" type="datetimeFigureOut">
              <a:rPr lang="en-US" smtClean="0"/>
              <a:pPr/>
              <a:t>2/26/13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A62DF-25A1-3546-B4A9-1104A5FFB6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D3DF31-7022-9340-801F-11927307510B}" type="datetimeFigureOut">
              <a:rPr lang="en-US" smtClean="0"/>
              <a:pPr/>
              <a:t>2/26/13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A62DF-25A1-3546-B4A9-1104A5FFB6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D3DF31-7022-9340-801F-11927307510B}" type="datetimeFigureOut">
              <a:rPr lang="en-US" smtClean="0"/>
              <a:pPr/>
              <a:t>2/26/13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A62DF-25A1-3546-B4A9-1104A5FFB6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D3DF31-7022-9340-801F-11927307510B}" type="datetimeFigureOut">
              <a:rPr lang="en-US" smtClean="0"/>
              <a:pPr/>
              <a:t>2/26/13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A62DF-25A1-3546-B4A9-1104A5FFB6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D3DF31-7022-9340-801F-11927307510B}" type="datetimeFigureOut">
              <a:rPr lang="en-US" smtClean="0"/>
              <a:pPr/>
              <a:t>2/26/13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3A62DF-25A1-3546-B4A9-1104A5FFB6AE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247815" y="263323"/>
            <a:ext cx="8658050" cy="6350718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en-GB" sz="2400" dirty="0" smtClean="0"/>
              <a:t>     Using </a:t>
            </a:r>
            <a:r>
              <a:rPr lang="en-GB" sz="2400" dirty="0"/>
              <a:t>enthalpies changes of formation, calculate the enthalpy change of combustion of benzene as shown by the equation </a:t>
            </a:r>
            <a:r>
              <a:rPr lang="en-GB" sz="2400" dirty="0" smtClean="0"/>
              <a:t>below</a:t>
            </a:r>
          </a:p>
          <a:p>
            <a:pPr>
              <a:buNone/>
            </a:pPr>
            <a:r>
              <a:rPr lang="en-GB" sz="2400" dirty="0"/>
              <a:t>                 </a:t>
            </a:r>
            <a:r>
              <a:rPr lang="en-GB" sz="2400" dirty="0" smtClean="0"/>
              <a:t> C</a:t>
            </a:r>
            <a:r>
              <a:rPr lang="en-GB" sz="2400" baseline="-25000" dirty="0" smtClean="0"/>
              <a:t>6</a:t>
            </a:r>
            <a:r>
              <a:rPr lang="en-GB" sz="2400" dirty="0" smtClean="0"/>
              <a:t>H</a:t>
            </a:r>
            <a:r>
              <a:rPr lang="en-GB" sz="2400" baseline="-25000" dirty="0" smtClean="0"/>
              <a:t>6</a:t>
            </a:r>
            <a:r>
              <a:rPr lang="en-GB" sz="2400" dirty="0" smtClean="0"/>
              <a:t> </a:t>
            </a:r>
            <a:r>
              <a:rPr lang="en-GB" sz="2400" dirty="0"/>
              <a:t>(</a:t>
            </a:r>
            <a:r>
              <a:rPr lang="en-GB" sz="2400" dirty="0" err="1"/>
              <a:t>l</a:t>
            </a:r>
            <a:r>
              <a:rPr lang="en-GB" sz="2400" dirty="0"/>
              <a:t>)    +      7½O</a:t>
            </a:r>
            <a:r>
              <a:rPr lang="en-GB" sz="2400" baseline="-25000" dirty="0"/>
              <a:t>2</a:t>
            </a:r>
            <a:r>
              <a:rPr lang="en-GB" sz="2400" dirty="0"/>
              <a:t> (</a:t>
            </a:r>
            <a:r>
              <a:rPr lang="en-GB" sz="2400" dirty="0" err="1"/>
              <a:t>g</a:t>
            </a:r>
            <a:r>
              <a:rPr lang="en-GB" sz="2400" dirty="0"/>
              <a:t>)  </a:t>
            </a:r>
            <a:r>
              <a:rPr lang="en-GB" sz="2400" dirty="0" err="1">
                <a:sym typeface="Symbol"/>
              </a:rPr>
              <a:t></a:t>
            </a:r>
            <a:r>
              <a:rPr lang="en-GB" sz="2400" dirty="0"/>
              <a:t>   6CO</a:t>
            </a:r>
            <a:r>
              <a:rPr lang="en-GB" sz="2400" baseline="-25000" dirty="0"/>
              <a:t>2</a:t>
            </a:r>
            <a:r>
              <a:rPr lang="en-GB" sz="2400" dirty="0"/>
              <a:t> (</a:t>
            </a:r>
            <a:r>
              <a:rPr lang="en-GB" sz="2400" dirty="0" err="1"/>
              <a:t>g</a:t>
            </a:r>
            <a:r>
              <a:rPr lang="en-GB" sz="2400" dirty="0"/>
              <a:t>)    +    3H</a:t>
            </a:r>
            <a:r>
              <a:rPr lang="en-GB" sz="2400" baseline="-25000" dirty="0"/>
              <a:t>2</a:t>
            </a:r>
            <a:r>
              <a:rPr lang="en-GB" sz="2400" dirty="0"/>
              <a:t>O (</a:t>
            </a:r>
            <a:r>
              <a:rPr lang="en-GB" sz="2400" dirty="0" err="1"/>
              <a:t>l</a:t>
            </a:r>
            <a:r>
              <a:rPr lang="en-GB" sz="2400" dirty="0" smtClean="0"/>
              <a:t>)</a:t>
            </a:r>
            <a:endParaRPr lang="en-GB" sz="2400" dirty="0"/>
          </a:p>
          <a:p>
            <a:pPr>
              <a:buNone/>
            </a:pPr>
            <a:endParaRPr lang="en-GB" sz="2400" dirty="0" smtClean="0"/>
          </a:p>
          <a:p>
            <a:pPr>
              <a:buNone/>
            </a:pPr>
            <a:r>
              <a:rPr lang="en-GB" sz="2400" dirty="0" err="1">
                <a:sym typeface="Symbol"/>
              </a:rPr>
              <a:t></a:t>
            </a:r>
            <a:r>
              <a:rPr lang="en-GB" sz="2400" dirty="0" err="1"/>
              <a:t>H</a:t>
            </a:r>
            <a:r>
              <a:rPr lang="en-GB" sz="2400" baseline="-25000" dirty="0" err="1"/>
              <a:t>reaction</a:t>
            </a:r>
            <a:r>
              <a:rPr lang="en-GB" sz="2400" dirty="0"/>
              <a:t> </a:t>
            </a:r>
            <a:r>
              <a:rPr lang="en-GB" sz="2400" baseline="30000" dirty="0" err="1">
                <a:sym typeface="Symbol"/>
              </a:rPr>
              <a:t></a:t>
            </a:r>
            <a:r>
              <a:rPr lang="en-GB" sz="2400" dirty="0"/>
              <a:t> =   </a:t>
            </a:r>
            <a:r>
              <a:rPr lang="en-GB" sz="2400" dirty="0" err="1">
                <a:solidFill>
                  <a:srgbClr val="FF0000"/>
                </a:solidFill>
                <a:sym typeface="Symbol"/>
              </a:rPr>
              <a:t></a:t>
            </a:r>
            <a:r>
              <a:rPr lang="en-GB" sz="2400" b="1" dirty="0" err="1">
                <a:solidFill>
                  <a:srgbClr val="FF0000"/>
                </a:solidFill>
              </a:rPr>
              <a:t>a</a:t>
            </a:r>
            <a:r>
              <a:rPr lang="en-GB" sz="2400" dirty="0">
                <a:solidFill>
                  <a:srgbClr val="FF0000"/>
                </a:solidFill>
              </a:rPr>
              <a:t> </a:t>
            </a:r>
            <a:r>
              <a:rPr lang="en-GB" sz="2400" dirty="0" err="1">
                <a:solidFill>
                  <a:srgbClr val="FF0000"/>
                </a:solidFill>
                <a:sym typeface="Symbol"/>
              </a:rPr>
              <a:t></a:t>
            </a:r>
            <a:r>
              <a:rPr lang="en-GB" sz="2400" dirty="0" err="1">
                <a:solidFill>
                  <a:srgbClr val="FF0000"/>
                </a:solidFill>
              </a:rPr>
              <a:t>H</a:t>
            </a:r>
            <a:r>
              <a:rPr lang="en-GB" sz="2400" baseline="30000" dirty="0" err="1">
                <a:solidFill>
                  <a:srgbClr val="FF0000"/>
                </a:solidFill>
                <a:sym typeface="Symbol"/>
              </a:rPr>
              <a:t></a:t>
            </a:r>
            <a:r>
              <a:rPr lang="en-GB" sz="2400" baseline="-25000" dirty="0" err="1">
                <a:solidFill>
                  <a:srgbClr val="FF0000"/>
                </a:solidFill>
              </a:rPr>
              <a:t>f</a:t>
            </a:r>
            <a:r>
              <a:rPr lang="en-GB" sz="2400" baseline="-25000" dirty="0">
                <a:solidFill>
                  <a:srgbClr val="FF0000"/>
                </a:solidFill>
              </a:rPr>
              <a:t> </a:t>
            </a:r>
            <a:r>
              <a:rPr lang="en-GB" sz="2400" dirty="0">
                <a:solidFill>
                  <a:srgbClr val="FF0000"/>
                </a:solidFill>
              </a:rPr>
              <a:t> (products)    </a:t>
            </a:r>
            <a:r>
              <a:rPr lang="en-GB" sz="2400" dirty="0"/>
              <a:t>-  </a:t>
            </a:r>
            <a:r>
              <a:rPr lang="en-GB" sz="2400" baseline="30000" dirty="0"/>
              <a:t>    </a:t>
            </a:r>
            <a:r>
              <a:rPr lang="en-GB" sz="2400" dirty="0"/>
              <a:t> </a:t>
            </a:r>
            <a:r>
              <a:rPr lang="en-GB" sz="2400" dirty="0" err="1">
                <a:solidFill>
                  <a:srgbClr val="0000FF"/>
                </a:solidFill>
                <a:sym typeface="Symbol"/>
              </a:rPr>
              <a:t></a:t>
            </a:r>
            <a:r>
              <a:rPr lang="en-GB" sz="2400" b="1" dirty="0" err="1">
                <a:solidFill>
                  <a:srgbClr val="0000FF"/>
                </a:solidFill>
              </a:rPr>
              <a:t>b</a:t>
            </a:r>
            <a:r>
              <a:rPr lang="en-GB" sz="2400" dirty="0">
                <a:solidFill>
                  <a:srgbClr val="0000FF"/>
                </a:solidFill>
              </a:rPr>
              <a:t> </a:t>
            </a:r>
            <a:r>
              <a:rPr lang="en-GB" sz="2400" dirty="0" err="1">
                <a:solidFill>
                  <a:srgbClr val="0000FF"/>
                </a:solidFill>
                <a:sym typeface="Symbol"/>
              </a:rPr>
              <a:t></a:t>
            </a:r>
            <a:r>
              <a:rPr lang="en-GB" sz="2400" dirty="0" err="1">
                <a:solidFill>
                  <a:srgbClr val="0000FF"/>
                </a:solidFill>
              </a:rPr>
              <a:t>H</a:t>
            </a:r>
            <a:r>
              <a:rPr lang="en-GB" sz="2400" baseline="30000" dirty="0" err="1">
                <a:solidFill>
                  <a:srgbClr val="0000FF"/>
                </a:solidFill>
                <a:sym typeface="Symbol"/>
              </a:rPr>
              <a:t></a:t>
            </a:r>
            <a:r>
              <a:rPr lang="en-GB" sz="2400" baseline="-25000" dirty="0" err="1">
                <a:solidFill>
                  <a:srgbClr val="0000FF"/>
                </a:solidFill>
              </a:rPr>
              <a:t>f</a:t>
            </a:r>
            <a:r>
              <a:rPr lang="en-GB" sz="2400" baseline="-25000" dirty="0">
                <a:solidFill>
                  <a:srgbClr val="0000FF"/>
                </a:solidFill>
              </a:rPr>
              <a:t> </a:t>
            </a:r>
            <a:r>
              <a:rPr lang="en-GB" sz="2400" dirty="0">
                <a:solidFill>
                  <a:srgbClr val="0000FF"/>
                </a:solidFill>
              </a:rPr>
              <a:t> (reactants)  </a:t>
            </a:r>
            <a:endParaRPr lang="en-GB" sz="2400" dirty="0" smtClean="0">
              <a:solidFill>
                <a:srgbClr val="0000FF"/>
              </a:solidFill>
            </a:endParaRPr>
          </a:p>
          <a:p>
            <a:pPr>
              <a:buNone/>
            </a:pPr>
            <a:endParaRPr lang="en-GB" sz="2400" dirty="0" smtClean="0"/>
          </a:p>
          <a:p>
            <a:pPr>
              <a:buNone/>
            </a:pPr>
            <a:r>
              <a:rPr lang="en-GB" sz="2400" dirty="0" err="1" smtClean="0">
                <a:solidFill>
                  <a:srgbClr val="FF0000"/>
                </a:solidFill>
                <a:sym typeface="Symbol"/>
              </a:rPr>
              <a:t></a:t>
            </a:r>
            <a:r>
              <a:rPr lang="en-GB" sz="2400" b="1" dirty="0" err="1" smtClean="0">
                <a:solidFill>
                  <a:srgbClr val="FF0000"/>
                </a:solidFill>
              </a:rPr>
              <a:t>a</a:t>
            </a:r>
            <a:r>
              <a:rPr lang="en-GB" sz="2400" dirty="0" smtClean="0">
                <a:solidFill>
                  <a:srgbClr val="FF0000"/>
                </a:solidFill>
              </a:rPr>
              <a:t> </a:t>
            </a:r>
            <a:r>
              <a:rPr lang="en-GB" sz="2400" dirty="0" err="1" smtClean="0">
                <a:solidFill>
                  <a:srgbClr val="FF0000"/>
                </a:solidFill>
                <a:sym typeface="Symbol"/>
              </a:rPr>
              <a:t></a:t>
            </a:r>
            <a:r>
              <a:rPr lang="en-GB" sz="2400" dirty="0" err="1" smtClean="0">
                <a:solidFill>
                  <a:srgbClr val="FF0000"/>
                </a:solidFill>
              </a:rPr>
              <a:t>H</a:t>
            </a:r>
            <a:r>
              <a:rPr lang="en-GB" sz="2400" baseline="30000" dirty="0" err="1" smtClean="0">
                <a:solidFill>
                  <a:srgbClr val="FF0000"/>
                </a:solidFill>
                <a:sym typeface="Symbol"/>
              </a:rPr>
              <a:t></a:t>
            </a:r>
            <a:r>
              <a:rPr lang="en-GB" sz="2400" baseline="-25000" dirty="0" err="1" smtClean="0">
                <a:solidFill>
                  <a:srgbClr val="FF0000"/>
                </a:solidFill>
              </a:rPr>
              <a:t>f</a:t>
            </a:r>
            <a:r>
              <a:rPr lang="en-GB" sz="2400" baseline="-25000" dirty="0" smtClean="0">
                <a:solidFill>
                  <a:srgbClr val="FF0000"/>
                </a:solidFill>
              </a:rPr>
              <a:t> </a:t>
            </a:r>
            <a:r>
              <a:rPr lang="en-GB" sz="2400" dirty="0" smtClean="0">
                <a:solidFill>
                  <a:srgbClr val="FF0000"/>
                </a:solidFill>
              </a:rPr>
              <a:t> (products)  =  [</a:t>
            </a:r>
            <a:r>
              <a:rPr lang="en-GB" sz="2400" dirty="0">
                <a:solidFill>
                  <a:srgbClr val="FF0000"/>
                </a:solidFill>
              </a:rPr>
              <a:t>6 </a:t>
            </a:r>
            <a:r>
              <a:rPr lang="en-GB" sz="2400" dirty="0" err="1">
                <a:solidFill>
                  <a:srgbClr val="FF0000"/>
                </a:solidFill>
                <a:sym typeface="Symbol"/>
              </a:rPr>
              <a:t></a:t>
            </a:r>
            <a:r>
              <a:rPr lang="en-GB" sz="2400" dirty="0" err="1">
                <a:solidFill>
                  <a:srgbClr val="FF0000"/>
                </a:solidFill>
              </a:rPr>
              <a:t>H</a:t>
            </a:r>
            <a:r>
              <a:rPr lang="en-GB" sz="2400" baseline="30000" dirty="0" err="1">
                <a:solidFill>
                  <a:srgbClr val="FF0000"/>
                </a:solidFill>
                <a:sym typeface="Symbol"/>
              </a:rPr>
              <a:t></a:t>
            </a:r>
            <a:r>
              <a:rPr lang="en-GB" sz="2400" baseline="-25000" dirty="0" err="1">
                <a:solidFill>
                  <a:srgbClr val="FF0000"/>
                </a:solidFill>
              </a:rPr>
              <a:t>f</a:t>
            </a:r>
            <a:r>
              <a:rPr lang="en-GB" sz="2400" baseline="-25000" dirty="0">
                <a:solidFill>
                  <a:srgbClr val="FF0000"/>
                </a:solidFill>
              </a:rPr>
              <a:t> </a:t>
            </a:r>
            <a:r>
              <a:rPr lang="en-GB" sz="2400" dirty="0">
                <a:solidFill>
                  <a:srgbClr val="FF0000"/>
                </a:solidFill>
              </a:rPr>
              <a:t>(CO</a:t>
            </a:r>
            <a:r>
              <a:rPr lang="en-GB" sz="2400" baseline="-25000" dirty="0">
                <a:solidFill>
                  <a:srgbClr val="FF0000"/>
                </a:solidFill>
              </a:rPr>
              <a:t>2</a:t>
            </a:r>
            <a:r>
              <a:rPr lang="en-GB" sz="2400" dirty="0">
                <a:solidFill>
                  <a:srgbClr val="FF0000"/>
                </a:solidFill>
              </a:rPr>
              <a:t> (</a:t>
            </a:r>
            <a:r>
              <a:rPr lang="en-GB" sz="2400" dirty="0" err="1">
                <a:solidFill>
                  <a:srgbClr val="FF0000"/>
                </a:solidFill>
              </a:rPr>
              <a:t>g</a:t>
            </a:r>
            <a:r>
              <a:rPr lang="en-GB" sz="2400" dirty="0">
                <a:solidFill>
                  <a:srgbClr val="FF0000"/>
                </a:solidFill>
              </a:rPr>
              <a:t>)) +  3</a:t>
            </a:r>
            <a:r>
              <a:rPr lang="en-GB" sz="2400" dirty="0">
                <a:solidFill>
                  <a:srgbClr val="FF0000"/>
                </a:solidFill>
                <a:sym typeface="Symbol"/>
              </a:rPr>
              <a:t></a:t>
            </a:r>
            <a:r>
              <a:rPr lang="en-GB" sz="2400" dirty="0">
                <a:solidFill>
                  <a:srgbClr val="FF0000"/>
                </a:solidFill>
              </a:rPr>
              <a:t>H</a:t>
            </a:r>
            <a:r>
              <a:rPr lang="en-GB" sz="2400" baseline="30000" dirty="0">
                <a:solidFill>
                  <a:srgbClr val="FF0000"/>
                </a:solidFill>
                <a:sym typeface="Symbol"/>
              </a:rPr>
              <a:t></a:t>
            </a:r>
            <a:r>
              <a:rPr lang="en-GB" sz="2400" baseline="-25000" dirty="0">
                <a:solidFill>
                  <a:srgbClr val="FF0000"/>
                </a:solidFill>
              </a:rPr>
              <a:t>f </a:t>
            </a:r>
            <a:r>
              <a:rPr lang="en-GB" sz="2400" dirty="0">
                <a:solidFill>
                  <a:srgbClr val="FF0000"/>
                </a:solidFill>
              </a:rPr>
              <a:t> (H</a:t>
            </a:r>
            <a:r>
              <a:rPr lang="en-GB" sz="2400" baseline="-25000" dirty="0">
                <a:solidFill>
                  <a:srgbClr val="FF0000"/>
                </a:solidFill>
              </a:rPr>
              <a:t>2</a:t>
            </a:r>
            <a:r>
              <a:rPr lang="en-GB" sz="2400" dirty="0">
                <a:solidFill>
                  <a:srgbClr val="FF0000"/>
                </a:solidFill>
              </a:rPr>
              <a:t>O (</a:t>
            </a:r>
            <a:r>
              <a:rPr lang="en-GB" sz="2400" dirty="0" err="1">
                <a:solidFill>
                  <a:srgbClr val="FF0000"/>
                </a:solidFill>
              </a:rPr>
              <a:t>l</a:t>
            </a:r>
            <a:r>
              <a:rPr lang="en-GB" sz="2400" dirty="0">
                <a:solidFill>
                  <a:srgbClr val="FF0000"/>
                </a:solidFill>
              </a:rPr>
              <a:t>))</a:t>
            </a:r>
            <a:r>
              <a:rPr lang="en-GB" sz="2400" dirty="0" smtClean="0">
                <a:solidFill>
                  <a:srgbClr val="FF0000"/>
                </a:solidFill>
              </a:rPr>
              <a:t>]</a:t>
            </a:r>
          </a:p>
          <a:p>
            <a:pPr>
              <a:buNone/>
            </a:pPr>
            <a:r>
              <a:rPr lang="en-GB" sz="2400" dirty="0" smtClean="0">
                <a:solidFill>
                  <a:srgbClr val="FF0000"/>
                </a:solidFill>
              </a:rPr>
              <a:t>                           = [6 mol (-393.5 kJ mol</a:t>
            </a:r>
            <a:r>
              <a:rPr lang="en-GB" sz="2400" baseline="30000" dirty="0" smtClean="0">
                <a:solidFill>
                  <a:srgbClr val="FF0000"/>
                </a:solidFill>
              </a:rPr>
              <a:t>-1</a:t>
            </a:r>
            <a:r>
              <a:rPr lang="en-GB" sz="2400" dirty="0" smtClean="0">
                <a:solidFill>
                  <a:srgbClr val="FF0000"/>
                </a:solidFill>
              </a:rPr>
              <a:t>) + 3 mol (-285.8 kJ mol</a:t>
            </a:r>
            <a:r>
              <a:rPr lang="en-GB" sz="2400" baseline="30000" dirty="0" smtClean="0">
                <a:solidFill>
                  <a:srgbClr val="FF0000"/>
                </a:solidFill>
              </a:rPr>
              <a:t>-1</a:t>
            </a:r>
            <a:r>
              <a:rPr lang="en-GB" sz="2400" dirty="0" smtClean="0">
                <a:solidFill>
                  <a:srgbClr val="FF0000"/>
                </a:solidFill>
              </a:rPr>
              <a:t>)] </a:t>
            </a:r>
          </a:p>
          <a:p>
            <a:pPr>
              <a:buNone/>
            </a:pPr>
            <a:r>
              <a:rPr lang="en-GB" sz="2400" dirty="0" smtClean="0">
                <a:solidFill>
                  <a:srgbClr val="FF0000"/>
                </a:solidFill>
                <a:sym typeface="Symbol"/>
              </a:rPr>
              <a:t>                           = -3218.4 kJ</a:t>
            </a:r>
          </a:p>
          <a:p>
            <a:pPr>
              <a:buNone/>
            </a:pPr>
            <a:r>
              <a:rPr lang="en-GB" sz="2400" dirty="0" err="1" smtClean="0">
                <a:solidFill>
                  <a:srgbClr val="0000FF"/>
                </a:solidFill>
                <a:sym typeface="Symbol"/>
              </a:rPr>
              <a:t></a:t>
            </a:r>
            <a:r>
              <a:rPr lang="en-GB" sz="2400" b="1" dirty="0" err="1" smtClean="0">
                <a:solidFill>
                  <a:srgbClr val="0000FF"/>
                </a:solidFill>
              </a:rPr>
              <a:t>b</a:t>
            </a:r>
            <a:r>
              <a:rPr lang="en-GB" sz="2400" dirty="0" smtClean="0">
                <a:solidFill>
                  <a:srgbClr val="0000FF"/>
                </a:solidFill>
              </a:rPr>
              <a:t> </a:t>
            </a:r>
            <a:r>
              <a:rPr lang="en-GB" sz="2400" dirty="0" err="1" smtClean="0">
                <a:solidFill>
                  <a:srgbClr val="0000FF"/>
                </a:solidFill>
                <a:sym typeface="Symbol"/>
              </a:rPr>
              <a:t></a:t>
            </a:r>
            <a:r>
              <a:rPr lang="en-GB" sz="2400" dirty="0" err="1" smtClean="0">
                <a:solidFill>
                  <a:srgbClr val="0000FF"/>
                </a:solidFill>
              </a:rPr>
              <a:t>H</a:t>
            </a:r>
            <a:r>
              <a:rPr lang="en-GB" sz="2400" baseline="30000" dirty="0" err="1" smtClean="0">
                <a:solidFill>
                  <a:srgbClr val="0000FF"/>
                </a:solidFill>
                <a:sym typeface="Symbol"/>
              </a:rPr>
              <a:t></a:t>
            </a:r>
            <a:r>
              <a:rPr lang="en-GB" sz="2400" baseline="-25000" dirty="0" err="1" smtClean="0">
                <a:solidFill>
                  <a:srgbClr val="0000FF"/>
                </a:solidFill>
              </a:rPr>
              <a:t>f</a:t>
            </a:r>
            <a:r>
              <a:rPr lang="en-GB" sz="2400" baseline="-25000" dirty="0" smtClean="0">
                <a:solidFill>
                  <a:srgbClr val="0000FF"/>
                </a:solidFill>
              </a:rPr>
              <a:t> </a:t>
            </a:r>
            <a:r>
              <a:rPr lang="en-GB" sz="2400" dirty="0" smtClean="0">
                <a:solidFill>
                  <a:srgbClr val="0000FF"/>
                </a:solidFill>
              </a:rPr>
              <a:t> (reactants)  = [</a:t>
            </a:r>
            <a:r>
              <a:rPr lang="en-GB" sz="2400" dirty="0">
                <a:solidFill>
                  <a:srgbClr val="0000FF"/>
                </a:solidFill>
              </a:rPr>
              <a:t>7½ </a:t>
            </a:r>
            <a:r>
              <a:rPr lang="en-GB" sz="2400" dirty="0" err="1">
                <a:solidFill>
                  <a:srgbClr val="0000FF"/>
                </a:solidFill>
                <a:sym typeface="Symbol"/>
              </a:rPr>
              <a:t></a:t>
            </a:r>
            <a:r>
              <a:rPr lang="en-GB" sz="2400" dirty="0" err="1">
                <a:solidFill>
                  <a:srgbClr val="0000FF"/>
                </a:solidFill>
              </a:rPr>
              <a:t>H</a:t>
            </a:r>
            <a:r>
              <a:rPr lang="en-GB" sz="2400" baseline="30000" dirty="0" err="1">
                <a:solidFill>
                  <a:srgbClr val="0000FF"/>
                </a:solidFill>
                <a:sym typeface="Symbol"/>
              </a:rPr>
              <a:t></a:t>
            </a:r>
            <a:r>
              <a:rPr lang="en-GB" sz="2400" baseline="-25000" dirty="0" err="1">
                <a:solidFill>
                  <a:srgbClr val="0000FF"/>
                </a:solidFill>
              </a:rPr>
              <a:t>f</a:t>
            </a:r>
            <a:r>
              <a:rPr lang="en-GB" sz="2400" baseline="-25000" dirty="0">
                <a:solidFill>
                  <a:srgbClr val="0000FF"/>
                </a:solidFill>
              </a:rPr>
              <a:t> </a:t>
            </a:r>
            <a:r>
              <a:rPr lang="en-GB" sz="2400" dirty="0">
                <a:solidFill>
                  <a:srgbClr val="0000FF"/>
                </a:solidFill>
              </a:rPr>
              <a:t> (O</a:t>
            </a:r>
            <a:r>
              <a:rPr lang="en-GB" sz="2400" baseline="-25000" dirty="0">
                <a:solidFill>
                  <a:srgbClr val="0000FF"/>
                </a:solidFill>
              </a:rPr>
              <a:t>2</a:t>
            </a:r>
            <a:r>
              <a:rPr lang="en-GB" sz="2400" dirty="0">
                <a:solidFill>
                  <a:srgbClr val="0000FF"/>
                </a:solidFill>
              </a:rPr>
              <a:t> (</a:t>
            </a:r>
            <a:r>
              <a:rPr lang="en-GB" sz="2400" dirty="0" err="1">
                <a:solidFill>
                  <a:srgbClr val="0000FF"/>
                </a:solidFill>
              </a:rPr>
              <a:t>g</a:t>
            </a:r>
            <a:r>
              <a:rPr lang="en-GB" sz="2400" dirty="0">
                <a:solidFill>
                  <a:srgbClr val="0000FF"/>
                </a:solidFill>
              </a:rPr>
              <a:t>))  +  1</a:t>
            </a:r>
            <a:r>
              <a:rPr lang="en-GB" sz="2400" dirty="0">
                <a:solidFill>
                  <a:srgbClr val="0000FF"/>
                </a:solidFill>
                <a:sym typeface="Symbol"/>
              </a:rPr>
              <a:t></a:t>
            </a:r>
            <a:r>
              <a:rPr lang="en-GB" sz="2400" dirty="0">
                <a:solidFill>
                  <a:srgbClr val="0000FF"/>
                </a:solidFill>
              </a:rPr>
              <a:t>H</a:t>
            </a:r>
            <a:r>
              <a:rPr lang="en-GB" sz="2400" baseline="30000" dirty="0">
                <a:solidFill>
                  <a:srgbClr val="0000FF"/>
                </a:solidFill>
                <a:sym typeface="Symbol"/>
              </a:rPr>
              <a:t></a:t>
            </a:r>
            <a:r>
              <a:rPr lang="en-GB" sz="2400" baseline="-25000" dirty="0">
                <a:solidFill>
                  <a:srgbClr val="0000FF"/>
                </a:solidFill>
              </a:rPr>
              <a:t>f </a:t>
            </a:r>
            <a:r>
              <a:rPr lang="en-GB" sz="2400" dirty="0">
                <a:solidFill>
                  <a:srgbClr val="0000FF"/>
                </a:solidFill>
              </a:rPr>
              <a:t> (C</a:t>
            </a:r>
            <a:r>
              <a:rPr lang="en-GB" sz="2400" baseline="-25000" dirty="0">
                <a:solidFill>
                  <a:srgbClr val="0000FF"/>
                </a:solidFill>
              </a:rPr>
              <a:t>6</a:t>
            </a:r>
            <a:r>
              <a:rPr lang="en-GB" sz="2400" dirty="0">
                <a:solidFill>
                  <a:srgbClr val="0000FF"/>
                </a:solidFill>
              </a:rPr>
              <a:t>H</a:t>
            </a:r>
            <a:r>
              <a:rPr lang="en-GB" sz="2400" baseline="-25000" dirty="0">
                <a:solidFill>
                  <a:srgbClr val="0000FF"/>
                </a:solidFill>
              </a:rPr>
              <a:t>6</a:t>
            </a:r>
            <a:r>
              <a:rPr lang="en-GB" sz="2400" dirty="0">
                <a:solidFill>
                  <a:srgbClr val="0000FF"/>
                </a:solidFill>
              </a:rPr>
              <a:t> (</a:t>
            </a:r>
            <a:r>
              <a:rPr lang="en-GB" sz="2400" dirty="0" err="1">
                <a:solidFill>
                  <a:srgbClr val="0000FF"/>
                </a:solidFill>
              </a:rPr>
              <a:t>l</a:t>
            </a:r>
            <a:r>
              <a:rPr lang="en-GB" sz="2400" dirty="0">
                <a:solidFill>
                  <a:srgbClr val="0000FF"/>
                </a:solidFill>
              </a:rPr>
              <a:t>)) ]</a:t>
            </a:r>
            <a:endParaRPr lang="en-GB" sz="2400" dirty="0" smtClean="0">
              <a:solidFill>
                <a:srgbClr val="0000FF"/>
              </a:solidFill>
            </a:endParaRPr>
          </a:p>
          <a:p>
            <a:pPr>
              <a:buNone/>
            </a:pPr>
            <a:r>
              <a:rPr lang="en-GB" sz="2400" dirty="0" smtClean="0">
                <a:solidFill>
                  <a:srgbClr val="0000FF"/>
                </a:solidFill>
              </a:rPr>
              <a:t>                        = </a:t>
            </a:r>
            <a:r>
              <a:rPr lang="en-GB" sz="2400" dirty="0">
                <a:solidFill>
                  <a:srgbClr val="0000FF"/>
                </a:solidFill>
              </a:rPr>
              <a:t>[7½mol (+0</a:t>
            </a:r>
            <a:r>
              <a:rPr lang="en-GB" sz="2400" dirty="0" smtClean="0">
                <a:solidFill>
                  <a:srgbClr val="0000FF"/>
                </a:solidFill>
              </a:rPr>
              <a:t> kJ </a:t>
            </a:r>
            <a:r>
              <a:rPr lang="en-GB" sz="2400" dirty="0">
                <a:solidFill>
                  <a:srgbClr val="0000FF"/>
                </a:solidFill>
              </a:rPr>
              <a:t>mol</a:t>
            </a:r>
            <a:r>
              <a:rPr lang="en-GB" sz="2400" baseline="30000" dirty="0">
                <a:solidFill>
                  <a:srgbClr val="0000FF"/>
                </a:solidFill>
              </a:rPr>
              <a:t>-1</a:t>
            </a:r>
            <a:r>
              <a:rPr lang="en-GB" sz="2400" dirty="0">
                <a:solidFill>
                  <a:srgbClr val="0000FF"/>
                </a:solidFill>
              </a:rPr>
              <a:t>) +1mol (+49</a:t>
            </a:r>
            <a:r>
              <a:rPr lang="en-GB" sz="2400" dirty="0" smtClean="0">
                <a:solidFill>
                  <a:srgbClr val="0000FF"/>
                </a:solidFill>
              </a:rPr>
              <a:t> kJ </a:t>
            </a:r>
            <a:r>
              <a:rPr lang="en-GB" sz="2400" dirty="0">
                <a:solidFill>
                  <a:srgbClr val="0000FF"/>
                </a:solidFill>
              </a:rPr>
              <a:t>mol</a:t>
            </a:r>
            <a:r>
              <a:rPr lang="en-GB" sz="2400" baseline="30000" dirty="0">
                <a:solidFill>
                  <a:srgbClr val="0000FF"/>
                </a:solidFill>
              </a:rPr>
              <a:t>-1</a:t>
            </a:r>
            <a:r>
              <a:rPr lang="en-GB" sz="2400" dirty="0">
                <a:solidFill>
                  <a:srgbClr val="0000FF"/>
                </a:solidFill>
              </a:rPr>
              <a:t>)</a:t>
            </a:r>
            <a:r>
              <a:rPr lang="en-GB" sz="2400" dirty="0" smtClean="0">
                <a:solidFill>
                  <a:srgbClr val="0000FF"/>
                </a:solidFill>
              </a:rPr>
              <a:t>] = + 49 kJ</a:t>
            </a:r>
          </a:p>
          <a:p>
            <a:pPr>
              <a:buNone/>
            </a:pPr>
            <a:r>
              <a:rPr lang="en-GB" sz="2400" dirty="0" smtClean="0"/>
              <a:t> </a:t>
            </a:r>
          </a:p>
          <a:p>
            <a:pPr>
              <a:buNone/>
            </a:pPr>
            <a:r>
              <a:rPr lang="en-GB" sz="2400" dirty="0" err="1" smtClean="0">
                <a:sym typeface="Symbol"/>
              </a:rPr>
              <a:t></a:t>
            </a:r>
            <a:r>
              <a:rPr lang="en-GB" sz="2400" dirty="0" err="1" smtClean="0"/>
              <a:t>H</a:t>
            </a:r>
            <a:r>
              <a:rPr lang="en-GB" sz="2400" baseline="-25000" dirty="0" err="1" smtClean="0"/>
              <a:t>reaction</a:t>
            </a:r>
            <a:r>
              <a:rPr lang="en-GB" sz="2400" dirty="0" smtClean="0"/>
              <a:t> </a:t>
            </a:r>
            <a:r>
              <a:rPr lang="en-GB" sz="2400" baseline="30000" dirty="0" err="1" smtClean="0">
                <a:sym typeface="Symbol"/>
              </a:rPr>
              <a:t></a:t>
            </a:r>
            <a:r>
              <a:rPr lang="en-GB" sz="2400" dirty="0" smtClean="0"/>
              <a:t>    = </a:t>
            </a:r>
            <a:r>
              <a:rPr lang="en-GB" sz="2400" dirty="0" smtClean="0">
                <a:solidFill>
                  <a:srgbClr val="FF0000"/>
                </a:solidFill>
              </a:rPr>
              <a:t>-3218.4 </a:t>
            </a:r>
            <a:r>
              <a:rPr lang="en-GB" sz="2400" dirty="0" smtClean="0"/>
              <a:t>– </a:t>
            </a:r>
            <a:r>
              <a:rPr lang="en-GB" sz="2400" dirty="0" smtClean="0">
                <a:solidFill>
                  <a:srgbClr val="0000FF"/>
                </a:solidFill>
              </a:rPr>
              <a:t>(+49 kJ) </a:t>
            </a:r>
            <a:r>
              <a:rPr lang="en-GB" sz="2400" dirty="0" smtClean="0"/>
              <a:t>= </a:t>
            </a:r>
            <a:r>
              <a:rPr lang="en-GB" sz="2400" smtClean="0"/>
              <a:t>-  3267.4 </a:t>
            </a:r>
            <a:r>
              <a:rPr lang="en-GB" sz="2400" dirty="0" smtClean="0"/>
              <a:t>kJ </a:t>
            </a:r>
          </a:p>
          <a:p>
            <a:endParaRPr lang="en-US" sz="24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62</TotalTime>
  <Words>215</Words>
  <Application>Microsoft Macintosh PowerPoint</Application>
  <PresentationFormat>On-screen Show (4:3)</PresentationFormat>
  <Paragraphs>12</Paragraphs>
  <Slides>1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Using enthalpies of formation</dc:title>
  <dc:creator>Client Admin</dc:creator>
  <cp:lastModifiedBy>Client Admin</cp:lastModifiedBy>
  <cp:revision>3</cp:revision>
  <dcterms:created xsi:type="dcterms:W3CDTF">2013-02-26T12:00:00Z</dcterms:created>
  <dcterms:modified xsi:type="dcterms:W3CDTF">2013-02-26T12:29:42Z</dcterms:modified>
</cp:coreProperties>
</file>

<file path=docProps/thumbnail.jpeg>
</file>